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6"/>
  </p:notesMasterIdLst>
  <p:handoutMasterIdLst>
    <p:handoutMasterId r:id="rId17"/>
  </p:handoutMasterIdLst>
  <p:sldIdLst>
    <p:sldId id="389" r:id="rId6"/>
    <p:sldId id="402" r:id="rId7"/>
    <p:sldId id="390" r:id="rId8"/>
    <p:sldId id="391" r:id="rId9"/>
    <p:sldId id="393" r:id="rId10"/>
    <p:sldId id="394" r:id="rId11"/>
    <p:sldId id="397" r:id="rId12"/>
    <p:sldId id="399" r:id="rId13"/>
    <p:sldId id="400" r:id="rId14"/>
    <p:sldId id="401" r:id="rId15"/>
  </p:sldIdLst>
  <p:sldSz cx="9144000" cy="51847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3" name="Teresa Jamieson" initials="TJ [42]" lastIdx="1" clrIdx="42"/>
  <p:cmAuthor id="1" name="Teresa Jamieson" initials="TJ" lastIdx="19" clrIdx="0"/>
  <p:cmAuthor id="44" name="Brian Agbiriogu" initials="BA" lastIdx="32" clrIdx="43"/>
  <p:cmAuthor id="2" name="Teresa Jamieson" initials="TJ [2]" lastIdx="1" clrIdx="1"/>
  <p:cmAuthor id="3" name="Teresa Jamieson" initials="TJ [3]" lastIdx="1" clrIdx="2"/>
  <p:cmAuthor id="4" name="Teresa Jamieson" initials="TJ [4]" lastIdx="1" clrIdx="3"/>
  <p:cmAuthor id="5" name="Teresa Jamieson" initials="TJ [5]" lastIdx="1" clrIdx="4"/>
  <p:cmAuthor id="6" name="Teresa Jamieson" initials="TJ [8]" lastIdx="1" clrIdx="5"/>
  <p:cmAuthor id="7" name="Teresa Jamieson" initials="TJ [6]" lastIdx="1" clrIdx="6"/>
  <p:cmAuthor id="8" name="Teresa Jamieson" initials="TJ [7]" lastIdx="1" clrIdx="7"/>
  <p:cmAuthor id="9" name="Teresa Jamieson" initials="TJ [9]" lastIdx="1" clrIdx="8"/>
  <p:cmAuthor id="10" name="Teresa Jamieson" initials="TJ [10]" lastIdx="1" clrIdx="9"/>
  <p:cmAuthor id="11" name="Teresa Jamieson" initials="TJ [11]" lastIdx="1" clrIdx="10"/>
  <p:cmAuthor id="12" name="Teresa Jamieson" initials="TJ [12]" lastIdx="1" clrIdx="11"/>
  <p:cmAuthor id="13" name="Teresa Jamieson" initials="TJ [13]" lastIdx="1" clrIdx="12"/>
  <p:cmAuthor id="14" name="Teresa Jamieson" initials="TJ [14]" lastIdx="1" clrIdx="13"/>
  <p:cmAuthor id="15" name="Teresa Jamieson" initials="TJ [15]" lastIdx="1" clrIdx="14"/>
  <p:cmAuthor id="16" name="Teresa Jamieson" initials="TJ [16]" lastIdx="1" clrIdx="15"/>
  <p:cmAuthor id="17" name="Teresa Jamieson" initials="TJ [17]" lastIdx="1" clrIdx="16"/>
  <p:cmAuthor id="18" name="Teresa Jamieson" initials="TJ [18]" lastIdx="1" clrIdx="17"/>
  <p:cmAuthor id="19" name="Teresa Jamieson" initials="TJ [19]" lastIdx="1" clrIdx="18"/>
  <p:cmAuthor id="20" name="Teresa Jamieson" initials="TJ [20]" lastIdx="1" clrIdx="19"/>
  <p:cmAuthor id="21" name="Teresa Jamieson" initials="TJ [21]" lastIdx="1" clrIdx="20"/>
  <p:cmAuthor id="22" name="Teresa Jamieson" initials="TJ [22]" lastIdx="1" clrIdx="21"/>
  <p:cmAuthor id="23" name="Teresa Jamieson" initials="TJ [23]" lastIdx="1" clrIdx="22"/>
  <p:cmAuthor id="24" name="Teresa Jamieson" initials="TJ [24]" lastIdx="1" clrIdx="23"/>
  <p:cmAuthor id="25" name="Teresa Jamieson" initials="TJ [25]" lastIdx="1" clrIdx="24"/>
  <p:cmAuthor id="26" name="Teresa Jamieson" initials="TJ [26]" lastIdx="1" clrIdx="25"/>
  <p:cmAuthor id="27" name="Teresa Jamieson" initials="TJ [27]" lastIdx="1" clrIdx="26"/>
  <p:cmAuthor id="28" name="Teresa Jamieson" initials="TJ [28]" lastIdx="1" clrIdx="27"/>
  <p:cmAuthor id="29" name="Teresa Jamieson" initials="TJ [29]" lastIdx="1" clrIdx="28"/>
  <p:cmAuthor id="30" name="Teresa Jamieson" initials="TJ [30]" lastIdx="1" clrIdx="29"/>
  <p:cmAuthor id="31" name="Teresa Jamieson" initials="TJ [31]" lastIdx="1" clrIdx="30"/>
  <p:cmAuthor id="32" name="Teresa Jamieson" initials="TJ [35]" lastIdx="1" clrIdx="31"/>
  <p:cmAuthor id="33" name="Teresa Jamieson" initials="TJ [36]" lastIdx="1" clrIdx="32"/>
  <p:cmAuthor id="34" name="Teresa Jamieson" initials="TJ [33]" lastIdx="1" clrIdx="33"/>
  <p:cmAuthor id="35" name="Teresa Jamieson" initials="TJ [34]" lastIdx="1" clrIdx="34"/>
  <p:cmAuthor id="36" name="Teresa Jamieson" initials="TJ [32]" lastIdx="1" clrIdx="35"/>
  <p:cmAuthor id="37" name="Teresa Jamieson" initials="TJ [43]" lastIdx="1" clrIdx="36"/>
  <p:cmAuthor id="38" name="Teresa Jamieson" initials="TJ [37]" lastIdx="1" clrIdx="37"/>
  <p:cmAuthor id="39" name="Teresa Jamieson" initials="TJ [38]" lastIdx="1" clrIdx="38"/>
  <p:cmAuthor id="40" name="Teresa Jamieson" initials="TJ [40]" lastIdx="1" clrIdx="39"/>
  <p:cmAuthor id="41" name="Teresa Jamieson" initials="TJ [41]" lastIdx="1" clrIdx="40"/>
  <p:cmAuthor id="42" name="Ben Johns" initials="BJ" lastIdx="14" clrIdx="4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a:srgbClr val="0067B9"/>
    <a:srgbClr val="E7E7E5"/>
    <a:srgbClr val="CFCDC9"/>
    <a:srgbClr val="FFFFFF"/>
    <a:srgbClr val="6C6463"/>
    <a:srgbClr val="651D32"/>
    <a:srgbClr val="002F6C"/>
    <a:srgbClr val="A7C6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01" autoAdjust="0"/>
    <p:restoredTop sz="93380" autoAdjust="0"/>
  </p:normalViewPr>
  <p:slideViewPr>
    <p:cSldViewPr snapToGrid="0" snapToObjects="1">
      <p:cViewPr>
        <p:scale>
          <a:sx n="100" d="100"/>
          <a:sy n="100" d="100"/>
        </p:scale>
        <p:origin x="2088" y="702"/>
      </p:cViewPr>
      <p:guideLst>
        <p:guide orient="horz" pos="1633"/>
        <p:guide pos="2880"/>
      </p:guideLst>
    </p:cSldViewPr>
  </p:slideViewPr>
  <p:notesTextViewPr>
    <p:cViewPr>
      <p:scale>
        <a:sx n="100" d="100"/>
        <a:sy n="100" d="100"/>
      </p:scale>
      <p:origin x="0" y="0"/>
    </p:cViewPr>
  </p:notesTextViewPr>
  <p:sorterViewPr>
    <p:cViewPr>
      <p:scale>
        <a:sx n="66" d="100"/>
        <a:sy n="66" d="100"/>
      </p:scale>
      <p:origin x="0" y="-36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4D9E48-5E7F-D24C-87D5-695B18367D24}" type="datetimeFigureOut">
              <a:rPr lang="en-US" smtClean="0"/>
              <a:t>8/9/2022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357CE-B3EB-1B4A-84E5-C1E2DF427ABD}" type="datetimeFigureOut">
              <a:rPr lang="en-US" smtClean="0"/>
              <a:t>8/9/2022</a:t>
            </a:fld>
            <a:endParaRPr lang="en-US"/>
          </a:p>
        </p:txBody>
      </p:sp>
      <p:sp>
        <p:nvSpPr>
          <p:cNvPr id="4" name="Slide Image Placeholder 3"/>
          <p:cNvSpPr>
            <a:spLocks noGrp="1" noRot="1" noChangeAspect="1"/>
          </p:cNvSpPr>
          <p:nvPr>
            <p:ph type="sldImg" idx="2"/>
          </p:nvPr>
        </p:nvSpPr>
        <p:spPr>
          <a:xfrm>
            <a:off x="404813" y="685800"/>
            <a:ext cx="60483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a:extLst>
              <a:ext uri="{FF2B5EF4-FFF2-40B4-BE49-F238E27FC236}">
                <a16:creationId xmlns:a16="http://schemas.microsoft.com/office/drawing/2014/main" id="{B7BD126E-16DD-41C6-854E-A5384216F1C5}"/>
              </a:ext>
            </a:extLst>
          </p:cNvPr>
          <p:cNvSpPr>
            <a:spLocks noGrp="1" noRot="1" noChangeAspect="1" noChangeArrowheads="1" noTextEdit="1"/>
          </p:cNvSpPr>
          <p:nvPr>
            <p:ph type="sldImg"/>
          </p:nvPr>
        </p:nvSpPr>
        <p:spPr>
          <a:ln/>
        </p:spPr>
      </p:sp>
      <p:sp>
        <p:nvSpPr>
          <p:cNvPr id="130051" name="Notes Placeholder 2">
            <a:extLst>
              <a:ext uri="{FF2B5EF4-FFF2-40B4-BE49-F238E27FC236}">
                <a16:creationId xmlns:a16="http://schemas.microsoft.com/office/drawing/2014/main" id="{49FF6CD0-8C51-4925-8C5C-D66F9DC664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a:p>
        </p:txBody>
      </p:sp>
      <p:sp>
        <p:nvSpPr>
          <p:cNvPr id="130052" name="Slide Number Placeholder 3">
            <a:extLst>
              <a:ext uri="{FF2B5EF4-FFF2-40B4-BE49-F238E27FC236}">
                <a16:creationId xmlns:a16="http://schemas.microsoft.com/office/drawing/2014/main" id="{07308854-E1EE-45B4-9CAB-A9391E16566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51676D5B-6048-4D2A-8EDE-FA27EB520E1F}" type="slidenum">
              <a:rPr sz="1200">
                <a:latin typeface="Times" charset="0"/>
              </a:rPr>
              <a:pPr>
                <a:defRPr/>
              </a:pPr>
              <a:t>1</a:t>
            </a:fld>
            <a:endParaRPr lang="ru-Ru" altLang="en-US" sz="1200">
              <a:latin typeface="Times" charset="0"/>
            </a:endParaRPr>
          </a:p>
        </p:txBody>
      </p:sp>
    </p:spTree>
    <p:extLst>
      <p:ext uri="{BB962C8B-B14F-4D97-AF65-F5344CB8AC3E}">
        <p14:creationId xmlns:p14="http://schemas.microsoft.com/office/powerpoint/2010/main" val="896883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В течение активных 2–4 недель сбора данных работают три основных группы, собирающие данные: центральная группа и группа сбора на местах, а также группа управления данными, которая контролирует проверку всех данных, решает проблемы с формой SurveyCTO и проверяет поступающие данные. Руководитель проекта также остается на центральном уровне, помогая с центральным сбором данных и устранением общих проблем. Руководитель проекта также подготавливает разборы.</a:t>
            </a:r>
            <a:endParaRPr lang="ru-Ru"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368577E-6DD8-4A79-BA3D-BF450637C7BF}" type="slidenum">
              <a:rPr sz="1200">
                <a:latin typeface="Times" charset="0"/>
              </a:rPr>
              <a:pPr>
                <a:defRPr/>
              </a:pPr>
              <a:t>10</a:t>
            </a:fld>
            <a:endParaRPr lang="ru-Ru"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pPr algn="l" rtl="0"/>
            <a:fld id="{09446B8C-B910-BF49-A73D-C45B5A537964}" type="slidenum">
              <a:rPr/>
              <a:t>2</a:t>
            </a:fld>
            <a:endParaRPr lang="ru-Ru"/>
          </a:p>
        </p:txBody>
      </p:sp>
    </p:spTree>
    <p:extLst>
      <p:ext uri="{BB962C8B-B14F-4D97-AF65-F5344CB8AC3E}">
        <p14:creationId xmlns:p14="http://schemas.microsoft.com/office/powerpoint/2010/main" val="161008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a:extLst>
              <a:ext uri="{FF2B5EF4-FFF2-40B4-BE49-F238E27FC236}">
                <a16:creationId xmlns:a16="http://schemas.microsoft.com/office/drawing/2014/main" id="{69ED8050-2BC1-4B35-A0A1-FC977B249D3B}"/>
              </a:ext>
            </a:extLst>
          </p:cNvPr>
          <p:cNvSpPr>
            <a:spLocks noGrp="1" noRot="1" noChangeAspect="1" noChangeArrowheads="1" noTextEdit="1"/>
          </p:cNvSpPr>
          <p:nvPr>
            <p:ph type="sldImg"/>
          </p:nvPr>
        </p:nvSpPr>
        <p:spPr>
          <a:ln/>
        </p:spPr>
      </p:sp>
      <p:sp>
        <p:nvSpPr>
          <p:cNvPr id="132099" name="Notes Placeholder 2">
            <a:extLst>
              <a:ext uri="{FF2B5EF4-FFF2-40B4-BE49-F238E27FC236}">
                <a16:creationId xmlns:a16="http://schemas.microsoft.com/office/drawing/2014/main" id="{D8F779C4-ECD5-44C2-B834-C01AE44DCDE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Цель: Составить более подробную картину этапа сбора данных и подчеркнуть важность заблаговременного планирования</a:t>
            </a:r>
          </a:p>
          <a:p>
            <a:endParaRPr lang="ru-Ru" altLang="en-US" dirty="0"/>
          </a:p>
          <a:p>
            <a:pPr algn="l" rtl="0"/>
            <a:r>
              <a:rPr lang="ru-Ru" b="0" i="0" u="none" baseline="0"/>
              <a:t>Получить более подробную информацию о периоде сбора данных</a:t>
            </a:r>
          </a:p>
          <a:p>
            <a:pPr algn="l" rtl="0"/>
            <a:r>
              <a:rPr lang="ru-Ru" b="0" i="0" u="none" baseline="0"/>
              <a:t>Обозначить важные этапы</a:t>
            </a:r>
          </a:p>
          <a:p>
            <a:endParaRPr lang="ru-Ru" altLang="en-US" dirty="0"/>
          </a:p>
          <a:p>
            <a:pPr algn="l" rtl="0"/>
            <a:r>
              <a:rPr lang="ru-Ru" b="0" i="0" u="none" baseline="0"/>
              <a:t>Цель:  Быть способным своевременно привлечь к работе подходящих сборщиков данных </a:t>
            </a:r>
          </a:p>
          <a:p>
            <a:pPr algn="l" rtl="0"/>
            <a:r>
              <a:rPr lang="ru-Ru" b="0" i="0" u="none" baseline="0"/>
              <a:t>Политика привлечения к работе, вознаграждение, ограничения и пр.</a:t>
            </a:r>
          </a:p>
          <a:p>
            <a:pPr algn="l" rtl="0"/>
            <a:r>
              <a:rPr lang="ru-Ru" b="0" i="0" u="none" baseline="0"/>
              <a:t>Определить структуру работы</a:t>
            </a:r>
          </a:p>
          <a:p>
            <a:pPr algn="l" rtl="0"/>
            <a:r>
              <a:rPr lang="ru-Ru" b="0" i="0" u="none" baseline="0"/>
              <a:t>Определить место для практики</a:t>
            </a:r>
          </a:p>
        </p:txBody>
      </p:sp>
      <p:sp>
        <p:nvSpPr>
          <p:cNvPr id="132100" name="Slide Number Placeholder 3">
            <a:extLst>
              <a:ext uri="{FF2B5EF4-FFF2-40B4-BE49-F238E27FC236}">
                <a16:creationId xmlns:a16="http://schemas.microsoft.com/office/drawing/2014/main" id="{12FCA6C9-6272-4F47-87D2-082F94D0AF8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42E1DD45-7C0E-4AF4-AC11-BFEFA425A9B8}" type="slidenum">
              <a:rPr sz="1200">
                <a:latin typeface="Times" charset="0"/>
              </a:rPr>
              <a:pPr>
                <a:defRPr/>
              </a:pPr>
              <a:t>3</a:t>
            </a:fld>
            <a:endParaRPr lang="ru-Ru" altLang="en-US" sz="1200">
              <a:latin typeface="Times" charset="0"/>
            </a:endParaRPr>
          </a:p>
        </p:txBody>
      </p:sp>
    </p:spTree>
    <p:extLst>
      <p:ext uri="{BB962C8B-B14F-4D97-AF65-F5344CB8AC3E}">
        <p14:creationId xmlns:p14="http://schemas.microsoft.com/office/powerpoint/2010/main" val="1024613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a16="http://schemas.microsoft.com/office/drawing/2014/main" id="{AA82711B-F3E4-4812-8FAC-A852661848B1}"/>
              </a:ext>
            </a:extLst>
          </p:cNvPr>
          <p:cNvSpPr>
            <a:spLocks noGrp="1" noRot="1" noChangeAspect="1" noChangeArrowheads="1" noTextEdit="1"/>
          </p:cNvSpPr>
          <p:nvPr>
            <p:ph type="sldImg"/>
          </p:nvPr>
        </p:nvSpPr>
        <p:spPr>
          <a:ln/>
        </p:spPr>
      </p:sp>
      <p:sp>
        <p:nvSpPr>
          <p:cNvPr id="134147" name="Notes Placeholder 2">
            <a:extLst>
              <a:ext uri="{FF2B5EF4-FFF2-40B4-BE49-F238E27FC236}">
                <a16:creationId xmlns:a16="http://schemas.microsoft.com/office/drawing/2014/main" id="{29CFB050-5498-48D2-9FC5-44456FEEEAD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Этот слайд отсылает вас к предыдущим слайдам. Хотя подготовка к сбору данных показана здесь в рамках месяца до фактической работы на местах, некоторые виды деятельности также происходят на всем этапе планирования.</a:t>
            </a:r>
            <a:endParaRPr lang="ru-Ru" altLang="en-US" dirty="0"/>
          </a:p>
        </p:txBody>
      </p:sp>
      <p:sp>
        <p:nvSpPr>
          <p:cNvPr id="134148" name="Slide Number Placeholder 3">
            <a:extLst>
              <a:ext uri="{FF2B5EF4-FFF2-40B4-BE49-F238E27FC236}">
                <a16:creationId xmlns:a16="http://schemas.microsoft.com/office/drawing/2014/main" id="{E244E288-8ED1-4E97-919C-B519116FBA4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BA342BD-C612-48A2-B2A6-7CA8D349F563}" type="slidenum">
              <a:rPr sz="1200">
                <a:latin typeface="Times" charset="0"/>
              </a:rPr>
              <a:pPr>
                <a:defRPr/>
              </a:pPr>
              <a:t>4</a:t>
            </a:fld>
            <a:endParaRPr lang="ru-Ru" altLang="en-US" sz="1200">
              <a:latin typeface="Times" charset="0"/>
            </a:endParaRPr>
          </a:p>
        </p:txBody>
      </p:sp>
    </p:spTree>
    <p:extLst>
      <p:ext uri="{BB962C8B-B14F-4D97-AF65-F5344CB8AC3E}">
        <p14:creationId xmlns:p14="http://schemas.microsoft.com/office/powerpoint/2010/main" val="461702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id="{8125F417-36D6-4818-958C-E20DD9F0A6D8}"/>
              </a:ext>
            </a:extLst>
          </p:cNvPr>
          <p:cNvSpPr>
            <a:spLocks noGrp="1" noRot="1" noChangeAspect="1" noChangeArrowheads="1" noTextEdit="1"/>
          </p:cNvSpPr>
          <p:nvPr>
            <p:ph type="sldImg"/>
          </p:nvPr>
        </p:nvSpPr>
        <p:spPr>
          <a:ln/>
        </p:spPr>
      </p:sp>
      <p:sp>
        <p:nvSpPr>
          <p:cNvPr id="138243" name="Notes Placeholder 2">
            <a:extLst>
              <a:ext uri="{FF2B5EF4-FFF2-40B4-BE49-F238E27FC236}">
                <a16:creationId xmlns:a16="http://schemas.microsoft.com/office/drawing/2014/main" id="{E71EAB9D-3DAD-4863-8F96-FC4A4B774E7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ru-Ru" b="0" i="0" u="none" baseline="0">
                <a:latin typeface="Times" charset="0"/>
                <a:ea typeface="Times" charset="0"/>
                <a:cs typeface="Times" charset="0"/>
              </a:rPr>
              <a:t>Деятельность, происходящая на неделе 13 и 14, является частью этапа сбора данных, до ее начала реализуется этап подготовки к сбору данных.</a:t>
            </a:r>
            <a:endParaRPr lang="ru-Ru" altLang="en-US" dirty="0">
              <a:latin typeface="Times" charset="0"/>
            </a:endParaRPr>
          </a:p>
        </p:txBody>
      </p:sp>
      <p:sp>
        <p:nvSpPr>
          <p:cNvPr id="138244" name="Slide Number Placeholder 3">
            <a:extLst>
              <a:ext uri="{FF2B5EF4-FFF2-40B4-BE49-F238E27FC236}">
                <a16:creationId xmlns:a16="http://schemas.microsoft.com/office/drawing/2014/main" id="{CD68640D-67DD-43F2-AA46-7F3C91719FF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3558B21-8557-45BA-AF00-4C0FE2714BA9}" type="slidenum">
              <a:rPr sz="1200">
                <a:latin typeface="Times" charset="0"/>
              </a:rPr>
              <a:pPr>
                <a:defRPr/>
              </a:pPr>
              <a:t>5</a:t>
            </a:fld>
            <a:endParaRPr lang="ru-Ru" altLang="en-US" sz="1200">
              <a:latin typeface="Times" charset="0"/>
            </a:endParaRPr>
          </a:p>
        </p:txBody>
      </p:sp>
    </p:spTree>
    <p:extLst>
      <p:ext uri="{BB962C8B-B14F-4D97-AF65-F5344CB8AC3E}">
        <p14:creationId xmlns:p14="http://schemas.microsoft.com/office/powerpoint/2010/main" val="3704034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Вы должны знать, на каком уровне сбор данных производится на бумажных носителях, а на каком уровне в электронном виде. Попытайтесь заблаговременно получить доступ к данным eLMIS, чтобы ознакомиться со структурой. Два предполагаемых срока проведения семинара с заинтересованными сторонами зависят от того, какой объем информации вам требуется для планирования, а также от того, готов ли управляющий комитет или в нем должны быть представлены все заинтересованные стороны. Это часто зависит от особенностей культуры работы в стране.</a:t>
            </a:r>
            <a:endParaRPr lang="ru-Ru"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368577E-6DD8-4A79-BA3D-BF450637C7BF}" type="slidenum">
              <a:rPr sz="1200">
                <a:latin typeface="Times" charset="0"/>
              </a:rPr>
              <a:pPr>
                <a:defRPr/>
              </a:pPr>
              <a:t>6</a:t>
            </a:fld>
            <a:endParaRPr lang="ru-Ru"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Предварительный анализ проводится заблаговременно. Его необходимо начать на этапе планирования, не ожидая начала этапов подготовки к сбору данных. Помимо анализа документов для ознакомления с цепью поставок в стране группа также получает доступ к данным eLMIS/LMIS и анализирует их. Это поможет группе понять, что входит и что не входит в систему, чтобы направлять более информированные запросы о предоставлении конкретных данных.</a:t>
            </a:r>
            <a:endParaRPr lang="ru-Ru"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368577E-6DD8-4A79-BA3D-BF450637C7BF}" type="slidenum">
              <a:rPr sz="1200">
                <a:latin typeface="Times" charset="0"/>
              </a:rPr>
              <a:pPr>
                <a:defRPr/>
              </a:pPr>
              <a:t>7</a:t>
            </a:fld>
            <a:endParaRPr lang="ru-Ru"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Включение картирования цепи поставок в семинар с заинтересованными сторонами является хорошим способом привлечь всех к оценке и обеспечить вовлеченность в процесс. Однако помните, что число параллельных цепей поставок, уровней системы и пр. необходимо установить заранее, потому что это определяет объем, выборку, сроки и бюджет. На этом этапе могут вноситься только незначительные изменения. Если вы чувствуете, что возникнет широкая дискуссия, ее необходимо провести заблаговременно до начала работы на местах. Как правило, проблема в том, что люди хотят использовать слишком много товаров-маркеров. Представьте на собрании заинтересованных сторон предлагаемый список (немного более длинный, чем вам нужно) и попросите участников сузить его. Это нужно сделать вскоре после семинара, чтобы настроить инструмент SurveyCTO и распечатать бумажные копии. Опять же, если вы чувствуете, что будет много споров, обсуждение можно провести на отдельном собрании до начала работы на местах.</a:t>
            </a:r>
            <a:endParaRPr lang="ru-Ru"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368577E-6DD8-4A79-BA3D-BF450637C7BF}" type="slidenum">
              <a:rPr sz="1200">
                <a:latin typeface="Times" charset="0"/>
              </a:rPr>
              <a:pPr>
                <a:defRPr/>
              </a:pPr>
              <a:t>8</a:t>
            </a:fld>
            <a:endParaRPr lang="ru-Ru"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Заблаговременное планирование имеет ключевое значение для сбора данных на центральном уровне! Часто приходится возвращаться для повторной встречи, если не удастся ни с кем встретиться. Практически невозможно провести повторную встречу после того, как проводящие исследование лица покинули страну. Начните сразу после начала периода сбора данных, чтобы было время на это. Если центральная группа закончит раньше, она может присоединиться к группе сбора данных на местах или начать готовить разбор и пр.</a:t>
            </a:r>
            <a:endParaRPr lang="ru-Ru"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368577E-6DD8-4A79-BA3D-BF450637C7BF}" type="slidenum">
              <a:rPr sz="1200">
                <a:latin typeface="Times" charset="0"/>
              </a:rPr>
              <a:pPr>
                <a:defRPr/>
              </a:pPr>
              <a:t>9</a:t>
            </a:fld>
            <a:endParaRPr lang="ru-Ru"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8"/>
            <a:ext cx="8839199" cy="4876800"/>
          </a:xfrm>
          <a:prstGeom prst="rect">
            <a:avLst/>
          </a:prstGeom>
        </p:spPr>
      </p:pic>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a:outerShdw blurRad="254000" dir="2700000" algn="tl" rotWithShape="0">
              <a:srgbClr val="000000">
                <a:alpha val="20000"/>
              </a:srgbClr>
            </a:outerShdw>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20705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2256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348010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50899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82703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2083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7"/>
            <a:ext cx="8839201" cy="4876800"/>
          </a:xfrm>
          <a:prstGeom prst="rect">
            <a:avLst/>
          </a:prstGeom>
        </p:spPr>
      </p:pic>
      <p:sp>
        <p:nvSpPr>
          <p:cNvPr id="5" name="Text Placeholder 4"/>
          <p:cNvSpPr>
            <a:spLocks noGrp="1"/>
          </p:cNvSpPr>
          <p:nvPr>
            <p:ph type="body" sz="quarter" idx="12" hasCustomPrompt="1"/>
          </p:nvPr>
        </p:nvSpPr>
        <p:spPr>
          <a:xfrm rot="16200000">
            <a:off x="78623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8"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sp>
        <p:nvSpPr>
          <p:cNvPr id="15"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2406632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1465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425432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40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563192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72358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20533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34227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706297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94845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956076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875182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26852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8296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3252"/>
            <a:ext cx="7772400" cy="790345"/>
          </a:xfrm>
        </p:spPr>
        <p:txBody>
          <a:bodyPr/>
          <a:lstStyle>
            <a:lvl1pPr algn="ctr">
              <a:defRPr sz="4536"/>
            </a:lvl1pPr>
          </a:lstStyle>
          <a:p>
            <a:r>
              <a:rPr lang="en-US"/>
              <a:t>Click to edit Master title style</a:t>
            </a:r>
            <a:endParaRPr lang="en-US" dirty="0"/>
          </a:p>
        </p:txBody>
      </p:sp>
      <p:sp>
        <p:nvSpPr>
          <p:cNvPr id="3" name="Subtitle 2"/>
          <p:cNvSpPr>
            <a:spLocks noGrp="1"/>
          </p:cNvSpPr>
          <p:nvPr>
            <p:ph type="subTitle" idx="1"/>
          </p:nvPr>
        </p:nvSpPr>
        <p:spPr>
          <a:xfrm>
            <a:off x="1143000" y="2723207"/>
            <a:ext cx="6858000" cy="1251787"/>
          </a:xfrm>
        </p:spPr>
        <p:txBody>
          <a:bodyPr/>
          <a:lstStyle>
            <a:lvl1pPr marL="0" indent="0" algn="ctr">
              <a:buNone/>
              <a:defRPr sz="1814"/>
            </a:lvl1pPr>
            <a:lvl2pPr marL="345635" indent="0" algn="ctr">
              <a:buNone/>
              <a:defRPr sz="1512"/>
            </a:lvl2pPr>
            <a:lvl3pPr marL="691269" indent="0" algn="ctr">
              <a:buNone/>
              <a:defRPr sz="1361"/>
            </a:lvl3pPr>
            <a:lvl4pPr marL="1036904" indent="0" algn="ctr">
              <a:buNone/>
              <a:defRPr sz="1210"/>
            </a:lvl4pPr>
            <a:lvl5pPr marL="1382538" indent="0" algn="ctr">
              <a:buNone/>
              <a:defRPr sz="1210"/>
            </a:lvl5pPr>
            <a:lvl6pPr marL="1728173" indent="0" algn="ctr">
              <a:buNone/>
              <a:defRPr sz="1210"/>
            </a:lvl6pPr>
            <a:lvl7pPr marL="2073807" indent="0" algn="ctr">
              <a:buNone/>
              <a:defRPr sz="1210"/>
            </a:lvl7pPr>
            <a:lvl8pPr marL="2419442" indent="0" algn="ctr">
              <a:buNone/>
              <a:defRPr sz="1210"/>
            </a:lvl8pPr>
            <a:lvl9pPr marL="2765077" indent="0" algn="ctr">
              <a:buNone/>
              <a:defRPr sz="121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a:p>
        </p:txBody>
      </p:sp>
    </p:spTree>
    <p:extLst>
      <p:ext uri="{BB962C8B-B14F-4D97-AF65-F5344CB8AC3E}">
        <p14:creationId xmlns:p14="http://schemas.microsoft.com/office/powerpoint/2010/main" val="213921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685800" y="1296987"/>
            <a:ext cx="7772400" cy="3200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7772400"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78206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096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470141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56011445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85800" y="1296987"/>
            <a:ext cx="7772400" cy="3200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4864207"/>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5" name="Footer Placeholder 4"/>
          <p:cNvSpPr>
            <a:spLocks noGrp="1"/>
          </p:cNvSpPr>
          <p:nvPr>
            <p:ph type="ftr" sz="quarter" idx="3"/>
          </p:nvPr>
        </p:nvSpPr>
        <p:spPr>
          <a:xfrm>
            <a:off x="3124200" y="4864207"/>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6" name="Slide Number Placeholder 5"/>
          <p:cNvSpPr>
            <a:spLocks noGrp="1"/>
          </p:cNvSpPr>
          <p:nvPr>
            <p:ph type="sldNum" sz="quarter" idx="4"/>
          </p:nvPr>
        </p:nvSpPr>
        <p:spPr>
          <a:xfrm>
            <a:off x="6858000" y="4864207"/>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4" name="Frame 13"/>
          <p:cNvSpPr/>
          <p:nvPr/>
        </p:nvSpPr>
        <p:spPr>
          <a:xfrm>
            <a:off x="0" y="0"/>
            <a:ext cx="9144000" cy="5189384"/>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58" r:id="rId6"/>
    <p:sldLayoutId id="2147483710" r:id="rId7"/>
    <p:sldLayoutId id="2147483711" r:id="rId8"/>
    <p:sldLayoutId id="2147483712" r:id="rId9"/>
    <p:sldLayoutId id="2147483714" r:id="rId10"/>
    <p:sldLayoutId id="2147483738" r:id="rId11"/>
    <p:sldLayoutId id="2147483739" r:id="rId12"/>
    <p:sldLayoutId id="2147483740" r:id="rId13"/>
    <p:sldLayoutId id="2147483741" r:id="rId14"/>
    <p:sldLayoutId id="2147483742" r:id="rId15"/>
    <p:sldLayoutId id="2147483743" r:id="rId16"/>
    <p:sldLayoutId id="2147483696"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9" r:id="rId32"/>
  </p:sldLayoutIdLst>
  <p:hf sldNum="0" hdr="0" ftr="0" dt="0"/>
  <p:txStyles>
    <p:titleStyle>
      <a:lvl1pPr algn="l" defTabSz="457200" rtl="0" eaLnBrk="1" latinLnBrk="0" hangingPunct="1">
        <a:spcBef>
          <a:spcPct val="0"/>
        </a:spcBef>
        <a:buNone/>
        <a:defRPr sz="24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1pPr>
      <a:lvl2pPr marL="684213"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9E6D5DC-F93C-42F9-9420-7F9EDF613A66}"/>
              </a:ext>
            </a:extLst>
          </p:cNvPr>
          <p:cNvSpPr/>
          <p:nvPr/>
        </p:nvSpPr>
        <p:spPr>
          <a:xfrm>
            <a:off x="179615" y="158829"/>
            <a:ext cx="8784770" cy="4886738"/>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ru-Ru" sz="1361"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0AF808FF-1AA2-474A-B58A-31054BE909E7}"/>
              </a:ext>
            </a:extLst>
          </p:cNvPr>
          <p:cNvCxnSpPr/>
          <p:nvPr/>
        </p:nvCxnSpPr>
        <p:spPr>
          <a:xfrm>
            <a:off x="4599332" y="4548008"/>
            <a:ext cx="0" cy="4560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4AAAD357-0BFB-4878-B3C2-81D8FC7B3A1C}"/>
              </a:ext>
            </a:extLst>
          </p:cNvPr>
          <p:cNvSpPr>
            <a:spLocks noGrp="1"/>
          </p:cNvSpPr>
          <p:nvPr/>
        </p:nvSpPr>
        <p:spPr>
          <a:xfrm>
            <a:off x="1806786" y="1118566"/>
            <a:ext cx="6140871" cy="1860854"/>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eaLnBrk="1" hangingPunct="1"/>
            <a:r>
              <a:rPr lang="ru-Ru" sz="2419"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algn="l" rtl="0" eaLnBrk="1" hangingPunct="1"/>
            <a:r>
              <a:rPr lang="ru-Ru" sz="2419" b="0" i="0" u="none" baseline="0">
                <a:solidFill>
                  <a:srgbClr val="FFFF00"/>
                </a:solidFill>
                <a:ea typeface="Gill Sans MT" panose="020B0502020104020203" pitchFamily="34" charset="0"/>
                <a:cs typeface="Arial" panose="020B0604020202020204" pitchFamily="34" charset="0"/>
              </a:rPr>
              <a:t>День 3:  Сроки сбора данных</a:t>
            </a:r>
          </a:p>
          <a:p>
            <a:pPr algn="l" rtl="0" eaLnBrk="1" hangingPunct="1"/>
            <a:endParaRPr lang="ru-Ru" altLang="en-US" sz="605" dirty="0">
              <a:solidFill>
                <a:srgbClr val="000000"/>
              </a:solidFill>
              <a:ea typeface="Gill Sans MT" panose="020B0502020104020203" pitchFamily="34" charset="0"/>
              <a:cs typeface="Arial" panose="020B0604020202020204" pitchFamily="34" charset="0"/>
            </a:endParaRPr>
          </a:p>
        </p:txBody>
      </p:sp>
      <p:pic>
        <p:nvPicPr>
          <p:cNvPr id="129031" name="Picture 3" descr="C:\Users\Mariana Rodrigues\AppData\Local\Microsoft\Windows\INetCacheContent.Word\Horizontal_RGB_294_White.png">
            <a:extLst>
              <a:ext uri="{FF2B5EF4-FFF2-40B4-BE49-F238E27FC236}">
                <a16:creationId xmlns:a16="http://schemas.microsoft.com/office/drawing/2014/main" id="{23F29AB2-E92C-4E68-A2A5-F8D84FAF4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3283001" y="4598682"/>
            <a:ext cx="1260188" cy="427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25DB1C03-EC78-4AA8-AD85-10F111C01BCD}"/>
              </a:ext>
            </a:extLst>
          </p:cNvPr>
          <p:cNvSpPr txBox="1"/>
          <p:nvPr/>
        </p:nvSpPr>
        <p:spPr>
          <a:xfrm>
            <a:off x="4580165" y="4570341"/>
            <a:ext cx="4470167" cy="461665"/>
          </a:xfrm>
          <a:prstGeom prst="rect">
            <a:avLst/>
          </a:prstGeom>
          <a:noFill/>
        </p:spPr>
        <p:txBody>
          <a:bodyPr wrap="square" rtlCol="0">
            <a:spAutoFit/>
          </a:bodyPr>
          <a:lstStyle/>
          <a:p>
            <a:pPr algn="l" rtl="0"/>
            <a:r>
              <a:rPr lang="ru-Ru" sz="800" i="0" u="none" baseline="0">
                <a:solidFill>
                  <a:schemeClr val="bg1"/>
                </a:solidFill>
                <a:latin typeface="Arial" panose="020B0604020202020204" pitchFamily="34" charset="0"/>
                <a:ea typeface="+mj-l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a:t>
            </a:r>
            <a:br>
              <a:rPr lang="en-US" sz="800" i="0" u="none" baseline="0">
                <a:solidFill>
                  <a:schemeClr val="bg1"/>
                </a:solidFill>
                <a:latin typeface="Arial" panose="020B0604020202020204" pitchFamily="34" charset="0"/>
                <a:ea typeface="+mj-lt"/>
                <a:cs typeface="Arial" panose="020B0604020202020204" pitchFamily="34" charset="0"/>
              </a:rPr>
            </a:br>
            <a:r>
              <a:rPr lang="ru-Ru" sz="800" i="0" u="none" baseline="0">
                <a:solidFill>
                  <a:schemeClr val="bg1"/>
                </a:solidFill>
                <a:latin typeface="Arial" panose="020B0604020202020204" pitchFamily="34" charset="0"/>
                <a:ea typeface="+mj-lt"/>
                <a:cs typeface="Arial" panose="020B0604020202020204" pitchFamily="34" charset="0"/>
              </a:rPr>
              <a:t>целевой заказ на оценку национальной цепи поставок </a:t>
            </a:r>
          </a:p>
        </p:txBody>
      </p:sp>
    </p:spTree>
    <p:extLst>
      <p:ext uri="{BB962C8B-B14F-4D97-AF65-F5344CB8AC3E}">
        <p14:creationId xmlns:p14="http://schemas.microsoft.com/office/powerpoint/2010/main" val="2162928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173544" y="954107"/>
            <a:ext cx="8895393" cy="4230668"/>
          </a:xfrm>
        </p:spPr>
        <p:txBody>
          <a:bodyPr>
            <a:noAutofit/>
          </a:bodyPr>
          <a:lstStyle/>
          <a:p>
            <a:pPr marL="687342" lvl="2" indent="-342900" algn="l" defTabSz="690087" rtl="0">
              <a:spcBef>
                <a:spcPts val="600"/>
              </a:spcBef>
              <a:buFont typeface="Arial" panose="020B0604020202020204" pitchFamily="34" charset="0"/>
              <a:buChar char="•"/>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Группа управления данными</a:t>
            </a:r>
          </a:p>
          <a:p>
            <a:pPr marL="1438275" lvl="4" indent="-180975" algn="l" defTabSz="690087" rtl="0">
              <a:spcBef>
                <a:spcPts val="600"/>
              </a:spcBef>
              <a:buNone/>
            </a:pPr>
            <a:r>
              <a:rPr lang="ru-Ru">
                <a:solidFill>
                  <a:schemeClr val="tx1"/>
                </a:solidFill>
                <a:latin typeface="Arial" panose="020B0604020202020204" pitchFamily="34" charset="0"/>
                <a:cs typeface="Arial" panose="020B0604020202020204" pitchFamily="34" charset="0"/>
              </a:rPr>
              <a:t>−</a:t>
            </a:r>
            <a:r>
              <a:rPr lang="en-US">
                <a:solidFill>
                  <a:schemeClr val="tx1"/>
                </a:solidFill>
                <a:latin typeface="Arial" panose="020B0604020202020204"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Находится в столице, работает под руководством администратора данных</a:t>
            </a:r>
          </a:p>
          <a:p>
            <a:pPr marL="1438275" lvl="4" indent="-180975" algn="l" defTabSz="690087" rtl="0">
              <a:spcBef>
                <a:spcPts val="600"/>
              </a:spcBef>
              <a:buNone/>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Ответы на вопросы, заданные на местах</a:t>
            </a:r>
          </a:p>
          <a:p>
            <a:pPr marL="1438275" lvl="4" indent="-180975" algn="l" defTabSz="690087" rtl="0">
              <a:spcBef>
                <a:spcPts val="600"/>
              </a:spcBef>
              <a:buNone/>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Актуализация формы SurveyCTO при необходимости</a:t>
            </a:r>
          </a:p>
          <a:p>
            <a:pPr marL="1438275" lvl="4" indent="-180975" algn="l" defTabSz="690087" rtl="0">
              <a:spcBef>
                <a:spcPts val="600"/>
              </a:spcBef>
              <a:buNone/>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Проверка поступающих данных</a:t>
            </a:r>
          </a:p>
          <a:p>
            <a:pPr marL="687342" lvl="2" indent="-342900" algn="l" defTabSz="690087" rtl="0">
              <a:spcBef>
                <a:spcPts val="600"/>
              </a:spcBef>
              <a:buFont typeface="Arial" panose="020B0604020202020204" pitchFamily="34" charset="0"/>
              <a:buChar char="•"/>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Центральная(ые) группа(ы) сбора данных</a:t>
            </a:r>
          </a:p>
          <a:p>
            <a:pPr marL="1438275" lvl="4" indent="-180975" algn="l" defTabSz="714375" rtl="0">
              <a:spcBef>
                <a:spcPts val="600"/>
              </a:spcBef>
              <a:buNone/>
            </a:pPr>
            <a:r>
              <a:rPr lang="ru-Ru">
                <a:solidFill>
                  <a:schemeClr val="tx1"/>
                </a:solidFill>
                <a:latin typeface="Arial" panose="020B0604020202020204" pitchFamily="34" charset="0"/>
                <a:cs typeface="Arial" panose="020B0604020202020204" pitchFamily="34" charset="0"/>
              </a:rPr>
              <a:t>−</a:t>
            </a:r>
            <a:r>
              <a:rPr lang="en-US">
                <a:solidFill>
                  <a:schemeClr val="tx1"/>
                </a:solidFill>
                <a:latin typeface="Arial" panose="020B0604020202020204"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Провести сбор данных по КПЭ и модели технологической зрелости (СММ) на центральном уровне под руководством</a:t>
            </a:r>
            <a: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менеджера по оценке</a:t>
            </a:r>
          </a:p>
          <a:p>
            <a:pPr marL="1438275" lvl="2" indent="-180975" algn="l" defTabSz="714375" rtl="0">
              <a:spcBef>
                <a:spcPts val="600"/>
              </a:spcBef>
              <a:buNone/>
            </a:pP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министерство здравоохранения, регуляторный орган, центральные медицинские склады (может быть несколько складов)</a:t>
            </a:r>
          </a:p>
          <a:p>
            <a:pPr marL="687342" lvl="2" indent="-342900" algn="l" defTabSz="690087" rtl="0">
              <a:spcBef>
                <a:spcPts val="600"/>
              </a:spcBef>
              <a:buFont typeface="Arial" panose="020B0604020202020204" pitchFamily="34" charset="0"/>
              <a:buChar char="•"/>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Группы сбора данных в учреждениях</a:t>
            </a:r>
          </a:p>
          <a:p>
            <a:pPr marL="1438275" lvl="1" indent="-180975" algn="l" defTabSz="690087" rtl="0">
              <a:spcBef>
                <a:spcPts val="600"/>
              </a:spcBef>
              <a:spcAft>
                <a:spcPts val="0"/>
              </a:spcAft>
              <a:buNone/>
            </a:pP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sz="140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Визиты вежливости в региональные и/или районные организации здравоохранения</a:t>
            </a:r>
          </a:p>
          <a:p>
            <a:pPr marL="1438275" lvl="1" indent="-180975" algn="l" defTabSz="690087" rtl="0">
              <a:spcBef>
                <a:spcPts val="600"/>
              </a:spcBef>
              <a:spcAft>
                <a:spcPts val="0"/>
              </a:spcAft>
              <a:buNone/>
            </a:pP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Сбор данных по КПЭ и СММ на региональном складе, в медицинском учреждении (больница, медицинский центр, клиника)</a:t>
            </a:r>
            <a:endParaRPr lang="ru-Ru" altLang="en-US" sz="1400" dirty="0">
              <a:solidFill>
                <a:schemeClr val="tx1"/>
              </a:solidFill>
              <a:latin typeface="Arial" panose="020B0604020202020204" pitchFamily="34" charset="0"/>
              <a:cs typeface="Arial" panose="020B0604020202020204" pitchFamily="34" charset="0"/>
            </a:endParaRPr>
          </a:p>
        </p:txBody>
      </p:sp>
      <p:sp>
        <p:nvSpPr>
          <p:cNvPr id="139269" name="Title 5">
            <a:extLst>
              <a:ext uri="{FF2B5EF4-FFF2-40B4-BE49-F238E27FC236}">
                <a16:creationId xmlns:a16="http://schemas.microsoft.com/office/drawing/2014/main" id="{881D8A88-2021-4217-95C8-B9B7F0240A30}"/>
              </a:ext>
            </a:extLst>
          </p:cNvPr>
          <p:cNvSpPr>
            <a:spLocks noGrp="1"/>
          </p:cNvSpPr>
          <p:nvPr>
            <p:ph type="title"/>
          </p:nvPr>
        </p:nvSpPr>
        <p:spPr>
          <a:xfrm>
            <a:off x="484496" y="0"/>
            <a:ext cx="8093121" cy="954107"/>
          </a:xfrm>
        </p:spPr>
        <p:txBody>
          <a:bodyPr/>
          <a:lstStyle/>
          <a:p>
            <a:pPr algn="ctr" rtl="0" eaLnBrk="1" hangingPunct="1"/>
            <a:r>
              <a:rPr lang="ru-Ru" sz="2800" b="1" i="0" u="none" baseline="0">
                <a:latin typeface="Arial" panose="020B0604020202020204" pitchFamily="34" charset="0"/>
                <a:ea typeface="Gill Sans MT" panose="020B0502020104020203" pitchFamily="34" charset="0"/>
                <a:cs typeface="Arial" panose="020B0604020202020204" pitchFamily="34" charset="0"/>
              </a:rPr>
              <a:t>Структура деятельности по сбору данных на местах</a:t>
            </a:r>
            <a:endParaRPr lang="ru-Ru" alt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6616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ctrTitle"/>
          </p:nvPr>
        </p:nvSpPr>
        <p:spPr>
          <a:xfrm>
            <a:off x="1018659" y="133555"/>
            <a:ext cx="7029450" cy="584775"/>
          </a:xfrm>
        </p:spPr>
        <p:txBody>
          <a:bodyPr/>
          <a:lstStyle/>
          <a:p>
            <a:pPr rtl="0" eaLnBrk="1" hangingPunct="1"/>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Сроки сбора данных</a:t>
            </a:r>
            <a:endParaRPr lang="ru-Ru" altLang="en-US" sz="3200" b="1" dirty="0">
              <a:solidFill>
                <a:srgbClr val="C0000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F62CB67A-423F-4F0A-BA8E-1E5623F3CB6F}"/>
              </a:ext>
            </a:extLst>
          </p:cNvPr>
          <p:cNvSpPr>
            <a:spLocks noGrp="1"/>
          </p:cNvSpPr>
          <p:nvPr>
            <p:ph type="subTitle" idx="1"/>
          </p:nvPr>
        </p:nvSpPr>
        <p:spPr>
          <a:xfrm>
            <a:off x="196430" y="1078173"/>
            <a:ext cx="8751140" cy="3947249"/>
          </a:xfrm>
        </p:spPr>
        <p:txBody>
          <a:bodyPr>
            <a:noAutofit/>
          </a:bodyPr>
          <a:lstStyle/>
          <a:p>
            <a:pPr marL="343847" lvl="1" algn="l" defTabSz="686500" rtl="0">
              <a:spcBef>
                <a:spcPct val="20000"/>
              </a:spcBef>
              <a:spcAft>
                <a:spcPts val="0"/>
              </a:spcAft>
            </a:pPr>
            <a:r>
              <a:rPr lang="ru-Ru" sz="2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Задачи обучения</a:t>
            </a:r>
          </a:p>
          <a:p>
            <a:pPr marL="343847" lvl="1" algn="l" defTabSz="686500" rtl="0">
              <a:spcBef>
                <a:spcPct val="20000"/>
              </a:spcBef>
              <a:spcAft>
                <a:spcPts val="0"/>
              </a:spcAft>
            </a:pPr>
            <a:endParaRPr lang="ru-Ru" altLang="en-US" sz="2200" b="1" dirty="0">
              <a:solidFill>
                <a:srgbClr val="C00000"/>
              </a:solidFill>
              <a:latin typeface="Arial" panose="020B0604020202020204" pitchFamily="34" charset="0"/>
              <a:cs typeface="Arial" panose="020B0604020202020204" pitchFamily="34" charset="0"/>
            </a:endParaRPr>
          </a:p>
          <a:p>
            <a:pPr marL="343847" lvl="1" algn="l" defTabSz="686500" rtl="0">
              <a:spcBef>
                <a:spcPct val="20000"/>
              </a:spcBef>
              <a:spcAft>
                <a:spcPts val="0"/>
              </a:spcAft>
            </a:pPr>
            <a:r>
              <a:rPr lang="ru-Ru" sz="22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Получить более подробное представление об этапе сбора данных и важности заблаговременного планирования</a:t>
            </a:r>
            <a:r>
              <a:rPr lang="ru-Ru" sz="2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endParaRPr lang="ru-Ru" sz="2200" dirty="0">
              <a:solidFill>
                <a:schemeClr val="tx1"/>
              </a:solidFill>
              <a:latin typeface="Arial" panose="020B0604020202020204" pitchFamily="34" charset="0"/>
              <a:cs typeface="Arial" panose="020B0604020202020204" pitchFamily="34" charset="0"/>
            </a:endParaRPr>
          </a:p>
          <a:p>
            <a:pPr marL="1208286" lvl="1" indent="-341472" algn="l" defTabSz="686500" rtl="0">
              <a:spcBef>
                <a:spcPts val="1203"/>
              </a:spcBef>
              <a:spcAft>
                <a:spcPts val="0"/>
              </a:spcAft>
              <a:buFont typeface="Wingdings" panose="05000000000000000000" pitchFamily="2" charset="2"/>
              <a:buChar char="ü"/>
            </a:pPr>
            <a:r>
              <a:rPr lang="ru-Ru" sz="2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Три основных вида деятельности по сбору данных</a:t>
            </a:r>
            <a:endParaRPr lang="ru-Ru" sz="2200" dirty="0">
              <a:solidFill>
                <a:schemeClr val="tx1"/>
              </a:solidFill>
              <a:latin typeface="Arial" panose="020B0604020202020204" pitchFamily="34" charset="0"/>
              <a:cs typeface="Arial" panose="020B0604020202020204" pitchFamily="34" charset="0"/>
            </a:endParaRPr>
          </a:p>
          <a:p>
            <a:pPr marL="1208286" lvl="1" indent="-341472" algn="l" defTabSz="686500" rtl="0">
              <a:spcBef>
                <a:spcPts val="1203"/>
              </a:spcBef>
              <a:spcAft>
                <a:spcPts val="0"/>
              </a:spcAft>
              <a:buFont typeface="Wingdings" panose="05000000000000000000" pitchFamily="2" charset="2"/>
              <a:buChar char="ü"/>
            </a:pPr>
            <a:r>
              <a:rPr lang="ru-Ru" sz="2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Заблаговременное планирование</a:t>
            </a:r>
            <a:endParaRPr lang="ru-Ru" sz="2200" dirty="0">
              <a:solidFill>
                <a:schemeClr val="tx1"/>
              </a:solidFill>
              <a:latin typeface="Arial" panose="020B0604020202020204" pitchFamily="34" charset="0"/>
              <a:cs typeface="Arial" panose="020B0604020202020204" pitchFamily="34" charset="0"/>
            </a:endParaRPr>
          </a:p>
          <a:p>
            <a:pPr marL="1208286" lvl="1" indent="-341472" algn="l" defTabSz="686500" rtl="0">
              <a:spcBef>
                <a:spcPts val="1203"/>
              </a:spcBef>
              <a:spcAft>
                <a:spcPts val="0"/>
              </a:spcAft>
              <a:buFont typeface="Wingdings" panose="05000000000000000000" pitchFamily="2" charset="2"/>
              <a:buChar char="ü"/>
            </a:pPr>
            <a:r>
              <a:rPr lang="ru-Ru" sz="2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Компоненты сбора данных</a:t>
            </a:r>
            <a:endParaRPr lang="ru-Ru" sz="2200" dirty="0">
              <a:solidFill>
                <a:schemeClr val="tx1"/>
              </a:solidFill>
              <a:latin typeface="Arial" panose="020B0604020202020204" pitchFamily="34" charset="0"/>
              <a:cs typeface="Arial" panose="020B0604020202020204" pitchFamily="34" charset="0"/>
            </a:endParaRPr>
          </a:p>
          <a:p>
            <a:pPr marL="1208286" lvl="1" indent="-341472" algn="l" defTabSz="686500" rtl="0">
              <a:spcBef>
                <a:spcPts val="1203"/>
              </a:spcBef>
              <a:spcAft>
                <a:spcPts val="0"/>
              </a:spcAft>
              <a:buFont typeface="Wingdings" panose="05000000000000000000" pitchFamily="2" charset="2"/>
              <a:buChar char="ü"/>
            </a:pPr>
            <a:r>
              <a:rPr lang="ru-Ru" sz="2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Структура работы</a:t>
            </a:r>
            <a:endParaRPr lang="ru-Ru" altLang="en-US" sz="22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5520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1073" name="Title 1">
            <a:extLst>
              <a:ext uri="{FF2B5EF4-FFF2-40B4-BE49-F238E27FC236}">
                <a16:creationId xmlns:a16="http://schemas.microsoft.com/office/drawing/2014/main" id="{B4B970D7-7606-4AA8-BBF9-D92BEB9E0ACB}"/>
              </a:ext>
            </a:extLst>
          </p:cNvPr>
          <p:cNvSpPr>
            <a:spLocks noGrp="1"/>
          </p:cNvSpPr>
          <p:nvPr>
            <p:ph type="ctrTitle"/>
          </p:nvPr>
        </p:nvSpPr>
        <p:spPr>
          <a:xfrm>
            <a:off x="227320" y="-949"/>
            <a:ext cx="8526074" cy="1077218"/>
          </a:xfrm>
        </p:spPr>
        <p:txBody>
          <a:bodyPr/>
          <a:lstStyle/>
          <a:p>
            <a:pP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Подготовка к сбору данных и фактический сбор данных</a:t>
            </a:r>
            <a:endParaRPr lang="ru-Ru" altLang="en-US" sz="3200" b="1"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1F499CE8-5523-4A71-A96E-774BC64D2FA5}"/>
              </a:ext>
            </a:extLst>
          </p:cNvPr>
          <p:cNvSpPr>
            <a:spLocks noGrp="1"/>
          </p:cNvSpPr>
          <p:nvPr>
            <p:ph type="subTitle" idx="1"/>
          </p:nvPr>
        </p:nvSpPr>
        <p:spPr>
          <a:xfrm>
            <a:off x="155121" y="1314449"/>
            <a:ext cx="8890908" cy="3621889"/>
          </a:xfrm>
        </p:spPr>
        <p:txBody>
          <a:bodyPr>
            <a:normAutofit/>
          </a:bodyPr>
          <a:lstStyle/>
          <a:p>
            <a:pPr marL="628650" lvl="1" indent="-285750" algn="l" defTabSz="690087" rtl="0">
              <a:spcBef>
                <a:spcPts val="600"/>
              </a:spcBef>
              <a:spcAft>
                <a:spcPts val="600"/>
              </a:spcAft>
              <a:buFont typeface="Arial" panose="020B0604020202020204" pitchFamily="34" charset="0"/>
              <a:buChar char="•"/>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Подготовка к сбору данных, как правило, проходит с третьей и/или до двенадцатой недели после начала проекта.</a:t>
            </a:r>
          </a:p>
          <a:p>
            <a:pPr marL="628650" lvl="1" indent="-285750" algn="l" defTabSz="690087" rtl="0">
              <a:spcBef>
                <a:spcPts val="600"/>
              </a:spcBef>
              <a:spcAft>
                <a:spcPts val="600"/>
              </a:spcAft>
              <a:buFont typeface="Arial" panose="020B0604020202020204" pitchFamily="34" charset="0"/>
              <a:buChar char="•"/>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Сбор данных предполагает подготовку к трем основным видам деятельности:</a:t>
            </a:r>
          </a:p>
          <a:p>
            <a:pPr marL="1438275" lvl="1" indent="-371475" algn="l" defTabSz="690087" rtl="0">
              <a:spcBef>
                <a:spcPts val="600"/>
              </a:spcBef>
              <a:spcAft>
                <a:spcPts val="600"/>
              </a:spcAft>
              <a:buFont typeface="Arial" panose="020B0604020202020204" pitchFamily="34" charset="0"/>
              <a:buAutoNum type="arabicPeriod"/>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Предварительный анализ</a:t>
            </a:r>
            <a:endParaRPr lang="ru-Ru" altLang="en-US" sz="2000" dirty="0">
              <a:solidFill>
                <a:srgbClr val="000000"/>
              </a:solidFill>
              <a:latin typeface="Arial" panose="020B0604020202020204" pitchFamily="34" charset="0"/>
              <a:cs typeface="Arial" panose="020B0604020202020204" pitchFamily="34" charset="0"/>
            </a:endParaRPr>
          </a:p>
          <a:p>
            <a:pPr marL="1438275" lvl="1" indent="-371475" algn="l" defTabSz="690087" rtl="0">
              <a:spcBef>
                <a:spcPts val="600"/>
              </a:spcBef>
              <a:spcAft>
                <a:spcPts val="600"/>
              </a:spcAft>
              <a:buFont typeface="Arial" panose="020B0604020202020204" pitchFamily="34" charset="0"/>
              <a:buAutoNum type="arabicPeriod"/>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Семинар с заинтересованными сторонами/картирование цепи поставок</a:t>
            </a:r>
            <a:endParaRPr lang="ru-Ru" altLang="en-US" sz="2000" dirty="0">
              <a:solidFill>
                <a:srgbClr val="000000"/>
              </a:solidFill>
              <a:latin typeface="Arial" panose="020B0604020202020204" pitchFamily="34" charset="0"/>
              <a:cs typeface="Arial" panose="020B0604020202020204" pitchFamily="34" charset="0"/>
            </a:endParaRPr>
          </a:p>
          <a:p>
            <a:pPr marL="1438275" lvl="1" indent="-371475" algn="l" defTabSz="690087" rtl="0">
              <a:spcBef>
                <a:spcPts val="600"/>
              </a:spcBef>
              <a:spcAft>
                <a:spcPts val="600"/>
              </a:spcAft>
              <a:buFont typeface="Arial" panose="020B0604020202020204" pitchFamily="34" charset="0"/>
              <a:buAutoNum type="arabicPeriod"/>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Работа по сбору данных на местах</a:t>
            </a:r>
            <a:endParaRPr lang="ru-Ru" altLang="en-US"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4894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Content Placeholder 27" descr="A picture containing screenshot&#10;&#10;Description generated with high confidence">
            <a:extLst>
              <a:ext uri="{FF2B5EF4-FFF2-40B4-BE49-F238E27FC236}">
                <a16:creationId xmlns:a16="http://schemas.microsoft.com/office/drawing/2014/main" id="{045087A1-0434-451A-A52E-A9524E81A26B}"/>
              </a:ext>
            </a:extLst>
          </p:cNvPr>
          <p:cNvPicPr>
            <a:picLocks noGrp="1" noChangeAspect="1"/>
          </p:cNvPicPr>
          <p:nvPr>
            <p:ph idx="1"/>
          </p:nvPr>
        </p:nvPicPr>
        <p:blipFill>
          <a:blip r:embed="rId3"/>
          <a:stretch>
            <a:fillRect/>
          </a:stretch>
        </p:blipFill>
        <p:spPr>
          <a:xfrm>
            <a:off x="-821729" y="127726"/>
            <a:ext cx="10351623" cy="5620625"/>
          </a:xfrm>
        </p:spPr>
      </p:pic>
      <p:sp>
        <p:nvSpPr>
          <p:cNvPr id="6" name="Title 5">
            <a:extLst>
              <a:ext uri="{FF2B5EF4-FFF2-40B4-BE49-F238E27FC236}">
                <a16:creationId xmlns:a16="http://schemas.microsoft.com/office/drawing/2014/main" id="{209CCBFE-E1CC-41B4-8ACB-0041E82ED289}"/>
              </a:ext>
            </a:extLst>
          </p:cNvPr>
          <p:cNvSpPr>
            <a:spLocks noGrp="1"/>
          </p:cNvSpPr>
          <p:nvPr>
            <p:ph type="title"/>
          </p:nvPr>
        </p:nvSpPr>
        <p:spPr>
          <a:xfrm>
            <a:off x="1342318" y="119038"/>
            <a:ext cx="6513373" cy="5847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Обзор сроков NSCA 2.0</a:t>
            </a:r>
            <a:endParaRPr lang="ru-Ru" altLang="en-US" sz="3200" dirty="0">
              <a:latin typeface="Arial" panose="020B0604020202020204" pitchFamily="34" charset="0"/>
              <a:cs typeface="Arial" panose="020B0604020202020204" pitchFamily="34" charset="0"/>
            </a:endParaRPr>
          </a:p>
        </p:txBody>
      </p:sp>
      <p:sp>
        <p:nvSpPr>
          <p:cNvPr id="2" name="Rectangle: Rounded Corners 1">
            <a:extLst>
              <a:ext uri="{FF2B5EF4-FFF2-40B4-BE49-F238E27FC236}">
                <a16:creationId xmlns:a16="http://schemas.microsoft.com/office/drawing/2014/main" id="{721E1EBF-B177-4F87-9CE0-8140DC1332B5}"/>
              </a:ext>
            </a:extLst>
          </p:cNvPr>
          <p:cNvSpPr>
            <a:spLocks noChangeArrowheads="1"/>
          </p:cNvSpPr>
          <p:nvPr/>
        </p:nvSpPr>
        <p:spPr bwMode="auto">
          <a:xfrm>
            <a:off x="570451" y="2361953"/>
            <a:ext cx="7866393" cy="576086"/>
          </a:xfrm>
          <a:prstGeom prst="roundRect">
            <a:avLst>
              <a:gd name="adj" fmla="val 16667"/>
            </a:avLst>
          </a:prstGeom>
          <a:noFill/>
          <a:ln w="190500">
            <a:solidFill>
              <a:schemeClr val="bg2"/>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rtl="0"/>
            <a:endParaRPr lang="ru-Ru" altLang="en-US" sz="2117">
              <a:solidFill>
                <a:srgbClr val="FFFFFF"/>
              </a:solidFill>
              <a:cs typeface="Arial" panose="020B0604020202020204" pitchFamily="34" charset="0"/>
            </a:endParaRPr>
          </a:p>
        </p:txBody>
      </p:sp>
      <p:sp>
        <p:nvSpPr>
          <p:cNvPr id="3" name="Arrow: Right 2">
            <a:extLst>
              <a:ext uri="{FF2B5EF4-FFF2-40B4-BE49-F238E27FC236}">
                <a16:creationId xmlns:a16="http://schemas.microsoft.com/office/drawing/2014/main" id="{B0B8CD4C-3D29-4A8B-862D-3B8FF5D19775}"/>
              </a:ext>
            </a:extLst>
          </p:cNvPr>
          <p:cNvSpPr>
            <a:spLocks noChangeArrowheads="1"/>
          </p:cNvSpPr>
          <p:nvPr/>
        </p:nvSpPr>
        <p:spPr bwMode="auto">
          <a:xfrm rot="16200000">
            <a:off x="4341566" y="1267389"/>
            <a:ext cx="460869" cy="576086"/>
          </a:xfrm>
          <a:prstGeom prst="rightArrow">
            <a:avLst>
              <a:gd name="adj1" fmla="val 50000"/>
              <a:gd name="adj2" fmla="val 50000"/>
            </a:avLst>
          </a:prstGeom>
          <a:solidFill>
            <a:schemeClr val="bg2"/>
          </a:solidFill>
          <a:ln w="9525">
            <a:solidFill>
              <a:schemeClr val="bg2"/>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rtl="0"/>
            <a:endParaRPr lang="ru-Ru" altLang="en-US" sz="2117">
              <a:solidFill>
                <a:srgbClr val="C2113A"/>
              </a:solidFill>
              <a:cs typeface="Arial" panose="020B0604020202020204" pitchFamily="34" charset="0"/>
            </a:endParaRPr>
          </a:p>
        </p:txBody>
      </p:sp>
      <p:sp>
        <p:nvSpPr>
          <p:cNvPr id="9" name="Rectangle: Rounded Corners 8">
            <a:extLst>
              <a:ext uri="{FF2B5EF4-FFF2-40B4-BE49-F238E27FC236}">
                <a16:creationId xmlns:a16="http://schemas.microsoft.com/office/drawing/2014/main" id="{32BAD0F4-08E0-4998-8F51-084533C142B9}"/>
              </a:ext>
            </a:extLst>
          </p:cNvPr>
          <p:cNvSpPr>
            <a:spLocks noChangeArrowheads="1"/>
          </p:cNvSpPr>
          <p:nvPr/>
        </p:nvSpPr>
        <p:spPr bwMode="auto">
          <a:xfrm>
            <a:off x="570451" y="2938039"/>
            <a:ext cx="7843707" cy="576086"/>
          </a:xfrm>
          <a:prstGeom prst="roundRect">
            <a:avLst>
              <a:gd name="adj" fmla="val 16667"/>
            </a:avLst>
          </a:prstGeom>
          <a:noFill/>
          <a:ln w="190500">
            <a:solidFill>
              <a:srgbClr val="0067B9"/>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rtl="0"/>
            <a:endParaRPr lang="ru-Ru" altLang="en-US" sz="2117">
              <a:solidFill>
                <a:srgbClr val="FFFFFF"/>
              </a:solidFill>
              <a:cs typeface="Arial" panose="020B0604020202020204" pitchFamily="34" charset="0"/>
            </a:endParaRPr>
          </a:p>
        </p:txBody>
      </p:sp>
      <p:sp>
        <p:nvSpPr>
          <p:cNvPr id="10" name="Arrow: Right 9">
            <a:extLst>
              <a:ext uri="{FF2B5EF4-FFF2-40B4-BE49-F238E27FC236}">
                <a16:creationId xmlns:a16="http://schemas.microsoft.com/office/drawing/2014/main" id="{3C87DB70-9037-461C-BBC2-40294F43F97D}"/>
              </a:ext>
            </a:extLst>
          </p:cNvPr>
          <p:cNvSpPr>
            <a:spLocks noChangeArrowheads="1"/>
          </p:cNvSpPr>
          <p:nvPr/>
        </p:nvSpPr>
        <p:spPr bwMode="auto">
          <a:xfrm rot="16200000">
            <a:off x="5263303" y="1267389"/>
            <a:ext cx="460869" cy="576086"/>
          </a:xfrm>
          <a:prstGeom prst="rightArrow">
            <a:avLst>
              <a:gd name="adj1" fmla="val 50000"/>
              <a:gd name="adj2" fmla="val 50000"/>
            </a:avLst>
          </a:prstGeom>
          <a:solidFill>
            <a:srgbClr val="0067B9"/>
          </a:solidFill>
          <a:ln w="9525">
            <a:solidFill>
              <a:srgbClr val="0067B9"/>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rtl="0"/>
            <a:endParaRPr lang="ru-Ru" altLang="en-US" sz="2117">
              <a:solidFill>
                <a:srgbClr val="C2113A"/>
              </a:solidFill>
              <a:cs typeface="Arial" panose="020B0604020202020204" pitchFamily="34" charset="0"/>
            </a:endParaRPr>
          </a:p>
        </p:txBody>
      </p:sp>
    </p:spTree>
    <p:extLst>
      <p:ext uri="{BB962C8B-B14F-4D97-AF65-F5344CB8AC3E}">
        <p14:creationId xmlns:p14="http://schemas.microsoft.com/office/powerpoint/2010/main" val="19549531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220" name="Content Placeholder 12">
            <a:extLst>
              <a:ext uri="{FF2B5EF4-FFF2-40B4-BE49-F238E27FC236}">
                <a16:creationId xmlns:a16="http://schemas.microsoft.com/office/drawing/2014/main" id="{2174D8B2-476F-44E5-8D08-9E350C60EF6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91935" y="-375558"/>
            <a:ext cx="10103304" cy="5723166"/>
          </a:xfrm>
        </p:spPr>
      </p:pic>
    </p:spTree>
    <p:extLst>
      <p:ext uri="{BB962C8B-B14F-4D97-AF65-F5344CB8AC3E}">
        <p14:creationId xmlns:p14="http://schemas.microsoft.com/office/powerpoint/2010/main" val="668846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428625" y="933449"/>
            <a:ext cx="8315326" cy="4251325"/>
          </a:xfrm>
        </p:spPr>
        <p:txBody>
          <a:bodyPr>
            <a:noAutofit/>
          </a:bodyPr>
          <a:lstStyle/>
          <a:p>
            <a:pPr marL="361950" indent="-361950" algn="l" rtl="0">
              <a:spcAft>
                <a:spcPts val="0"/>
              </a:spcAft>
              <a:buAutoNum type="arabicPeriod"/>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Запросите заблаговременно информацию о характере цепи поставок, контексте, списки товаров-маркеров, а также другие данные, необходимые для картирования цепи поставок.</a:t>
            </a:r>
          </a:p>
          <a:p>
            <a:pPr marL="457200" indent="-457200" algn="l" rtl="0">
              <a:spcAft>
                <a:spcPts val="0"/>
              </a:spcAft>
              <a:buAutoNum type="arabicPeriod"/>
            </a:pPr>
            <a:endParaRPr lang="ru-Ru" altLang="en-US" dirty="0">
              <a:solidFill>
                <a:schemeClr val="tx1"/>
              </a:solidFill>
              <a:latin typeface="Arial" panose="020B0604020202020204" pitchFamily="34" charset="0"/>
              <a:cs typeface="Arial" panose="020B0604020202020204" pitchFamily="34" charset="0"/>
            </a:endParaRPr>
          </a:p>
          <a:p>
            <a:pPr marL="361950" indent="-361950" algn="l" rtl="0">
              <a:spcAft>
                <a:spcPts val="0"/>
              </a:spcAft>
              <a:buAutoNum type="romanUcPeriod" startAt="2"/>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Заблаговременно запросите информацию по данным, включая извлечение данных и управление данными (электронной) информационной системы управления логистикой (eLMIS или LMIS).</a:t>
            </a:r>
          </a:p>
          <a:p>
            <a:pPr marL="361950" indent="-361950" algn="l" rtl="0">
              <a:spcAft>
                <a:spcPts val="0"/>
              </a:spcAft>
              <a:buAutoNum type="romanUcPeriod" startAt="2"/>
            </a:pPr>
            <a:endParaRPr lang="ru-Ru" altLang="en-US" dirty="0">
              <a:solidFill>
                <a:schemeClr val="tx1"/>
              </a:solidFill>
              <a:latin typeface="Arial" panose="020B0604020202020204" pitchFamily="34" charset="0"/>
              <a:cs typeface="Arial" panose="020B0604020202020204" pitchFamily="34" charset="0"/>
            </a:endParaRPr>
          </a:p>
          <a:p>
            <a:pPr marL="361950" indent="-361950" algn="l" rtl="0">
              <a:spcAft>
                <a:spcPts val="0"/>
              </a:spcAft>
              <a:buAutoNum type="romanUcPeriod" startAt="2"/>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Определите, на каких уровнях услуг в цепи поставок хранятся данные LMIS/eLMIS и кто имеет доступ к ним на раннем этапе.</a:t>
            </a:r>
          </a:p>
          <a:p>
            <a:pPr marL="361950" indent="-361950" algn="l" rtl="0">
              <a:spcAft>
                <a:spcPts val="0"/>
              </a:spcAft>
              <a:buAutoNum type="romanUcPeriod" startAt="2"/>
            </a:pPr>
            <a:endParaRPr lang="ru-Ru" altLang="en-US" dirty="0">
              <a:solidFill>
                <a:schemeClr val="tx1"/>
              </a:solidFill>
              <a:latin typeface="Arial" panose="020B0604020202020204" pitchFamily="34" charset="0"/>
              <a:cs typeface="Arial" panose="020B0604020202020204" pitchFamily="34" charset="0"/>
            </a:endParaRPr>
          </a:p>
          <a:p>
            <a:pPr marL="361950" indent="-361950" algn="l" rtl="0">
              <a:spcAft>
                <a:spcPts val="0"/>
              </a:spcAft>
              <a:buFont typeface="Arial" panose="020B0604020202020204" pitchFamily="34" charset="0"/>
              <a:buAutoNum type="romanUcPeriod" startAt="3"/>
            </a:pP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 случае с семинаром с заинтересованными сторонами решите, будет </a:t>
            </a:r>
            <a:b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b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ли собираться большая часть необходимой информации удаленно </a:t>
            </a:r>
            <a:b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b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(для составления карты цепи поставок), а также будет ли проведен семинар</a:t>
            </a:r>
            <a: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br>
              <a:rPr lang="en-US"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br>
            <a:r>
              <a:rPr lang="ru-Ru"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на раннем этапе или в начале работы на местах.</a:t>
            </a:r>
            <a:endParaRPr lang="ru-Ru" altLang="en-US" dirty="0">
              <a:solidFill>
                <a:schemeClr val="tx1"/>
              </a:solidFill>
              <a:latin typeface="Arial" panose="020B0604020202020204" pitchFamily="34" charset="0"/>
              <a:cs typeface="Arial" panose="020B0604020202020204" pitchFamily="34" charset="0"/>
            </a:endParaRPr>
          </a:p>
        </p:txBody>
      </p:sp>
      <p:sp>
        <p:nvSpPr>
          <p:cNvPr id="139269" name="Title 5">
            <a:extLst>
              <a:ext uri="{FF2B5EF4-FFF2-40B4-BE49-F238E27FC236}">
                <a16:creationId xmlns:a16="http://schemas.microsoft.com/office/drawing/2014/main" id="{881D8A88-2021-4217-95C8-B9B7F0240A30}"/>
              </a:ext>
            </a:extLst>
          </p:cNvPr>
          <p:cNvSpPr>
            <a:spLocks noGrp="1"/>
          </p:cNvSpPr>
          <p:nvPr>
            <p:ph type="title"/>
          </p:nvPr>
        </p:nvSpPr>
        <p:spPr>
          <a:xfrm>
            <a:off x="27707" y="-1"/>
            <a:ext cx="9116294" cy="718457"/>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Заблаговременное планирование</a:t>
            </a:r>
          </a:p>
        </p:txBody>
      </p:sp>
    </p:spTree>
    <p:extLst>
      <p:ext uri="{BB962C8B-B14F-4D97-AF65-F5344CB8AC3E}">
        <p14:creationId xmlns:p14="http://schemas.microsoft.com/office/powerpoint/2010/main" val="2213262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173544" y="962025"/>
            <a:ext cx="8389431" cy="4222750"/>
          </a:xfrm>
        </p:spPr>
        <p:txBody>
          <a:bodyPr>
            <a:noAutofit/>
          </a:bodyPr>
          <a:lstStyle/>
          <a:p>
            <a:pPr marL="457155" lvl="1" indent="-342900" algn="l" defTabSz="690087" rtl="0">
              <a:spcBef>
                <a:spcPts val="600"/>
              </a:spcBef>
              <a:spcAft>
                <a:spcPts val="600"/>
              </a:spcAft>
              <a:buFont typeface="Gill Sans MT" panose="020B0502020104020203" pitchFamily="34" charset="0"/>
              <a:buChar char="•"/>
            </a:pPr>
            <a:r>
              <a:rPr lang="ru-Ru" sz="1800" b="1"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Предварительный анализ</a:t>
            </a:r>
          </a:p>
          <a:p>
            <a:pPr marL="801642" lvl="2" indent="-457200" algn="l" defTabSz="690087" rtl="0">
              <a:spcBef>
                <a:spcPts val="600"/>
              </a:spcBef>
              <a:spcAft>
                <a:spcPts val="600"/>
              </a:spcAft>
              <a:buFont typeface="Gill Sans MT" panose="020B0502020104020203" pitchFamily="34" charset="0"/>
              <a:buChar char="•"/>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Проанализируйте документы: стратегия цепи поставок, </a:t>
            </a:r>
            <a:br>
              <a:rPr lang="en-US"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b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план реализации цепи поставок, предыдущие оценки или проверки и пр.</a:t>
            </a:r>
          </a:p>
          <a:p>
            <a:pPr marL="801642" lvl="2" indent="-457200" algn="l" defTabSz="690087" rtl="0">
              <a:spcBef>
                <a:spcPts val="600"/>
              </a:spcBef>
              <a:spcAft>
                <a:spcPts val="600"/>
              </a:spcAft>
              <a:buFont typeface="Gill Sans MT" panose="020B0502020104020203" pitchFamily="34" charset="0"/>
              <a:buChar char="•"/>
            </a:pP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Проанализируйте данные: заблаговременно получите </a:t>
            </a:r>
            <a:br>
              <a:rPr lang="en-US"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br>
            <a:r>
              <a:rPr lang="ru-Ru" sz="20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доступ к данным eLMIS/LMIS</a:t>
            </a:r>
          </a:p>
          <a:p>
            <a:pPr marL="801642" lvl="2" indent="-457200" algn="l" defTabSz="690087" rtl="0">
              <a:spcBef>
                <a:spcPts val="600"/>
              </a:spcBef>
              <a:spcAft>
                <a:spcPts val="600"/>
              </a:spcAft>
              <a:buFont typeface="Gill Sans MT" panose="020B0502020104020203" pitchFamily="34" charset="0"/>
              <a:buChar char="•"/>
            </a:pPr>
            <a:r>
              <a:rPr lang="ru-Ru" sz="20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Сроки:</a:t>
            </a:r>
          </a:p>
          <a:p>
            <a:pPr marL="917530" lvl="3" indent="-342900" algn="l" defTabSz="690087" rtl="0">
              <a:spcBef>
                <a:spcPts val="600"/>
              </a:spcBef>
              <a:spcAft>
                <a:spcPts val="600"/>
              </a:spcAft>
              <a:buFont typeface="Wingdings" panose="05000000000000000000" pitchFamily="2" charset="2"/>
              <a:buChar char="ü"/>
            </a:pPr>
            <a:r>
              <a:rPr lang="ru-Ru" sz="18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От анализа до работы на местах (часть этапов планирования/подготовки данных) ― несколько недель</a:t>
            </a:r>
          </a:p>
          <a:p>
            <a:pPr marL="917530" lvl="3" indent="-342900" algn="l" defTabSz="690087" rtl="0">
              <a:spcBef>
                <a:spcPts val="600"/>
              </a:spcBef>
              <a:spcAft>
                <a:spcPts val="600"/>
              </a:spcAft>
              <a:buFont typeface="Wingdings" panose="05000000000000000000" pitchFamily="2" charset="2"/>
              <a:buChar char="ü"/>
            </a:pPr>
            <a:r>
              <a:rPr lang="ru-Ru" sz="18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При написании отчета снова обращайтесь к этим документам.</a:t>
            </a:r>
            <a:endParaRPr lang="ru-Ru" altLang="en-US" dirty="0">
              <a:solidFill>
                <a:schemeClr val="tx1"/>
              </a:solidFill>
              <a:latin typeface="Arial" panose="020B0604020202020204" pitchFamily="34" charset="0"/>
              <a:cs typeface="Arial" panose="020B0604020202020204" pitchFamily="34" charset="0"/>
            </a:endParaRPr>
          </a:p>
        </p:txBody>
      </p:sp>
      <p:sp>
        <p:nvSpPr>
          <p:cNvPr id="139269" name="Title 5">
            <a:extLst>
              <a:ext uri="{FF2B5EF4-FFF2-40B4-BE49-F238E27FC236}">
                <a16:creationId xmlns:a16="http://schemas.microsoft.com/office/drawing/2014/main" id="{881D8A88-2021-4217-95C8-B9B7F0240A30}"/>
              </a:ext>
            </a:extLst>
          </p:cNvPr>
          <p:cNvSpPr>
            <a:spLocks noGrp="1"/>
          </p:cNvSpPr>
          <p:nvPr>
            <p:ph type="title"/>
          </p:nvPr>
        </p:nvSpPr>
        <p:spPr>
          <a:xfrm>
            <a:off x="0" y="-1"/>
            <a:ext cx="9143999" cy="718458"/>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Компоненты сбора данных — I</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9626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173544" y="1047749"/>
            <a:ext cx="8766349" cy="4137025"/>
          </a:xfrm>
        </p:spPr>
        <p:txBody>
          <a:bodyPr>
            <a:noAutofit/>
          </a:bodyPr>
          <a:lstStyle/>
          <a:p>
            <a:pPr marL="457155" lvl="1" indent="-342900" algn="l" defTabSz="690087" rtl="0">
              <a:spcBef>
                <a:spcPts val="600"/>
              </a:spcBef>
              <a:spcAft>
                <a:spcPts val="600"/>
              </a:spcAft>
              <a:buFont typeface="Gill Sans MT" panose="020B0502020104020203" pitchFamily="34" charset="0"/>
              <a:buChar char="•"/>
            </a:pPr>
            <a:r>
              <a:rPr lang="ru-Ru" b="1"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Семинар с заинтересованными сторонами/картирование цепи поставок</a:t>
            </a:r>
          </a:p>
          <a:p>
            <a:pPr marL="801642" lvl="2" indent="-457200" algn="l" defTabSz="690087" rtl="0">
              <a:spcBef>
                <a:spcPts val="600"/>
              </a:spcBef>
              <a:spcAft>
                <a:spcPts val="600"/>
              </a:spcAft>
              <a:buFont typeface="Gill Sans MT" panose="020B0502020104020203" pitchFamily="34" charset="0"/>
              <a:buChar char="•"/>
            </a:pPr>
            <a:r>
              <a:rPr lang="ru-Ru"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Картирование цепи поставок</a:t>
            </a:r>
          </a:p>
          <a:p>
            <a:pPr marL="1033417" lvl="3" indent="-457200" algn="l" defTabSz="690087" rtl="0">
              <a:spcBef>
                <a:spcPts val="600"/>
              </a:spcBef>
              <a:spcAft>
                <a:spcPts val="600"/>
              </a:spcAft>
              <a:buFont typeface="Wingdings" panose="05000000000000000000" pitchFamily="2" charset="2"/>
              <a:buChar char="ü"/>
            </a:pPr>
            <a:r>
              <a:rPr lang="ru-Ru"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Перед семинаром: группа оценки должна ознакомиться с существующими картами цепи поставок</a:t>
            </a:r>
          </a:p>
          <a:p>
            <a:pPr marL="1033417" lvl="3" indent="-457200" algn="l" defTabSz="690087" rtl="0">
              <a:spcBef>
                <a:spcPts val="600"/>
              </a:spcBef>
              <a:spcAft>
                <a:spcPts val="600"/>
              </a:spcAft>
              <a:buFont typeface="Wingdings" panose="05000000000000000000" pitchFamily="2" charset="2"/>
              <a:buChar char="ü"/>
            </a:pPr>
            <a:r>
              <a:rPr lang="ru-Ru"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Во время семинара: согласование карты (и уровней, включаемых в оценку)</a:t>
            </a:r>
          </a:p>
          <a:p>
            <a:pPr marL="801642" lvl="2" indent="-457200" algn="l" defTabSz="690087" rtl="0">
              <a:spcBef>
                <a:spcPts val="600"/>
              </a:spcBef>
              <a:spcAft>
                <a:spcPts val="600"/>
              </a:spcAft>
              <a:buFont typeface="Gill Sans MT" panose="020B0502020104020203" pitchFamily="34" charset="0"/>
              <a:buChar char="•"/>
            </a:pPr>
            <a:r>
              <a:rPr lang="ru-Ru"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Товары-маркеры</a:t>
            </a:r>
          </a:p>
          <a:p>
            <a:pPr marL="917530" lvl="3" indent="-342900" algn="l" defTabSz="690087" rtl="0">
              <a:spcBef>
                <a:spcPts val="600"/>
              </a:spcBef>
              <a:spcAft>
                <a:spcPts val="600"/>
              </a:spcAft>
              <a:buFont typeface="Wingdings" panose="05000000000000000000" pitchFamily="2" charset="2"/>
              <a:buChar char="ü"/>
            </a:pPr>
            <a:r>
              <a:rPr lang="ru-Ru"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Перед семинаром: Запросите список у министерства здравоохранения (главного фармацевта), проанализируйте и сделайте предложения по его сокращению</a:t>
            </a:r>
          </a:p>
          <a:p>
            <a:pPr marL="917530" lvl="3" indent="-342900" algn="l" defTabSz="690087" rtl="0">
              <a:spcBef>
                <a:spcPts val="600"/>
              </a:spcBef>
              <a:spcAft>
                <a:spcPts val="600"/>
              </a:spcAft>
              <a:buFont typeface="Wingdings" panose="05000000000000000000" pitchFamily="2" charset="2"/>
              <a:buChar char="ü"/>
            </a:pPr>
            <a:r>
              <a:rPr lang="ru-Ru"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Во время семинара: Участники должны высказать свое мнение по списку и согласовать, какие пункты необходимо удалить/добавить</a:t>
            </a:r>
            <a:endParaRPr lang="ru-Ru" altLang="en-US" sz="1400" dirty="0">
              <a:solidFill>
                <a:schemeClr val="tx1"/>
              </a:solidFill>
              <a:latin typeface="Arial" panose="020B0604020202020204" pitchFamily="34" charset="0"/>
              <a:cs typeface="Arial" panose="020B0604020202020204" pitchFamily="34" charset="0"/>
            </a:endParaRPr>
          </a:p>
        </p:txBody>
      </p:sp>
      <p:sp>
        <p:nvSpPr>
          <p:cNvPr id="4" name="Title 5">
            <a:extLst>
              <a:ext uri="{FF2B5EF4-FFF2-40B4-BE49-F238E27FC236}">
                <a16:creationId xmlns:a16="http://schemas.microsoft.com/office/drawing/2014/main" id="{F699C6B6-9BEA-4E0D-B63F-24C467FC06E7}"/>
              </a:ext>
            </a:extLst>
          </p:cNvPr>
          <p:cNvSpPr txBox="1">
            <a:spLocks/>
          </p:cNvSpPr>
          <p:nvPr/>
        </p:nvSpPr>
        <p:spPr>
          <a:xfrm>
            <a:off x="0" y="133682"/>
            <a:ext cx="9143999" cy="584775"/>
          </a:xfrm>
          <a:prstGeom prst="rect">
            <a:avLst/>
          </a:prstGeom>
        </p:spPr>
        <p:txBody>
          <a:bodyPr vert="horz" lIns="91440" tIns="45720" rIns="91440" bIns="45720" rtlCol="0" anchor="b" anchorCtr="0">
            <a:spAutoFit/>
          </a:bodyPr>
          <a:lstStyle>
            <a:lvl1pPr algn="l" defTabSz="457200" rtl="0" eaLnBrk="1" latinLnBrk="0" hangingPunct="1">
              <a:spcBef>
                <a:spcPct val="0"/>
              </a:spcBef>
              <a:buNone/>
              <a:defRPr sz="2400" b="0" i="0" kern="1200">
                <a:solidFill>
                  <a:srgbClr val="BA0C2F"/>
                </a:solidFill>
                <a:latin typeface="Gill Sans MT"/>
                <a:ea typeface="+mj-ea"/>
                <a:cs typeface="Gill Sans MT"/>
              </a:defRPr>
            </a:lvl1pPr>
          </a:lstStyle>
          <a:p>
            <a:pPr algn="ctr"/>
            <a:r>
              <a:rPr lang="ru-Ru" sz="3200" b="1" i="0" u="none" baseline="0">
                <a:latin typeface="Arial" panose="020B0604020202020204" pitchFamily="34" charset="0"/>
                <a:ea typeface="Gill Sans MT" panose="020B0502020104020203" pitchFamily="34" charset="0"/>
                <a:cs typeface="Arial" panose="020B0604020202020204" pitchFamily="34" charset="0"/>
              </a:rPr>
              <a:t>Компоненты сбора данных ― II</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773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173544" y="819149"/>
            <a:ext cx="8766349" cy="4365625"/>
          </a:xfrm>
        </p:spPr>
        <p:txBody>
          <a:bodyPr>
            <a:normAutofit/>
          </a:bodyPr>
          <a:lstStyle/>
          <a:p>
            <a:pPr marL="457155" lvl="1" indent="-342900" algn="l" defTabSz="690087" rtl="0">
              <a:spcBef>
                <a:spcPts val="1200"/>
              </a:spcBef>
              <a:spcAft>
                <a:spcPct val="0"/>
              </a:spcAft>
              <a:buFont typeface="Gill Sans MT" panose="020B0502020104020203" pitchFamily="34" charset="0"/>
              <a:buChar char="•"/>
            </a:pPr>
            <a:r>
              <a:rPr lang="ru-Ru" sz="1800" b="1"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Работа по сбору данных на местах</a:t>
            </a:r>
          </a:p>
          <a:p>
            <a:pPr marL="801642" lvl="2" indent="-457200" algn="l" defTabSz="690087" rtl="0">
              <a:spcBef>
                <a:spcPts val="1200"/>
              </a:spcBef>
              <a:spcAft>
                <a:spcPct val="0"/>
              </a:spcAft>
              <a:buFont typeface="Gill Sans MT" panose="020B0502020104020203" pitchFamily="34" charset="0"/>
              <a:buChar char="•"/>
            </a:pPr>
            <a:r>
              <a:rPr lang="ru-Ru" sz="20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Сроки</a:t>
            </a:r>
          </a:p>
          <a:p>
            <a:pPr marL="1028655" lvl="4" indent="-342900" algn="l" defTabSz="690087" rtl="0">
              <a:spcBef>
                <a:spcPts val="1200"/>
              </a:spcBef>
              <a:spcAft>
                <a:spcPct val="0"/>
              </a:spcAft>
              <a:buFont typeface="Wingdings" panose="05000000000000000000" pitchFamily="2" charset="2"/>
              <a:buChar char="ü"/>
            </a:pPr>
            <a:r>
              <a:rPr lang="ru-Ru" sz="1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Сразу после обучения (1 неделя на обучение)</a:t>
            </a:r>
          </a:p>
          <a:p>
            <a:pPr marL="1028655" lvl="4" indent="-342900" algn="l" defTabSz="690087" rtl="0">
              <a:spcBef>
                <a:spcPts val="1200"/>
              </a:spcBef>
              <a:spcAft>
                <a:spcPct val="0"/>
              </a:spcAft>
              <a:buFont typeface="Wingdings" panose="05000000000000000000" pitchFamily="2" charset="2"/>
              <a:buChar char="ü"/>
            </a:pPr>
            <a:r>
              <a:rPr lang="ru-Ru" sz="1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Сбор данных в течение 2–4 недель</a:t>
            </a:r>
          </a:p>
          <a:p>
            <a:pPr marL="801642" lvl="2" indent="-457200" algn="l" defTabSz="690087" rtl="0">
              <a:spcBef>
                <a:spcPts val="1200"/>
              </a:spcBef>
              <a:spcAft>
                <a:spcPct val="0"/>
              </a:spcAft>
              <a:buFont typeface="Gill Sans MT" panose="020B0502020104020203" pitchFamily="34" charset="0"/>
              <a:buChar char="•"/>
            </a:pPr>
            <a:r>
              <a:rPr lang="ru-Ru" sz="20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Рекомендации</a:t>
            </a:r>
          </a:p>
          <a:p>
            <a:pPr marL="1028655" lvl="4" indent="-342900" algn="l" defTabSz="690087" rtl="0">
              <a:spcBef>
                <a:spcPts val="1200"/>
              </a:spcBef>
              <a:spcAft>
                <a:spcPct val="0"/>
              </a:spcAft>
              <a:buFont typeface="Wingdings" panose="05000000000000000000" pitchFamily="2" charset="2"/>
              <a:buChar char="ü"/>
            </a:pPr>
            <a:r>
              <a:rPr lang="ru-Ru" sz="1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Заблаговременно планируйте беседы с министерством здравоохранения/регуляторными органами/центральными медицинскими складами</a:t>
            </a:r>
          </a:p>
          <a:p>
            <a:pPr marL="1028655" lvl="4" indent="-342900" algn="l" defTabSz="690087" rtl="0">
              <a:spcBef>
                <a:spcPts val="1200"/>
              </a:spcBef>
              <a:spcAft>
                <a:spcPct val="0"/>
              </a:spcAft>
              <a:buFont typeface="Wingdings" panose="05000000000000000000" pitchFamily="2" charset="2"/>
              <a:buChar char="ü"/>
            </a:pPr>
            <a:r>
              <a:rPr lang="ru-Ru" sz="1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Оставьте время на повторные визиты</a:t>
            </a:r>
          </a:p>
          <a:p>
            <a:pPr marL="1028655" lvl="4" indent="-342900" algn="l" defTabSz="690087" rtl="0">
              <a:spcBef>
                <a:spcPts val="1200"/>
              </a:spcBef>
              <a:spcAft>
                <a:spcPct val="0"/>
              </a:spcAft>
              <a:buFont typeface="Wingdings" panose="05000000000000000000" pitchFamily="2" charset="2"/>
              <a:buChar char="ü"/>
            </a:pPr>
            <a:r>
              <a:rPr lang="ru-Ru" sz="1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Старайтесь собрать все данные в течение 2–4 недель</a:t>
            </a:r>
            <a:endParaRPr lang="ru-Ru" altLang="en-US" sz="1600" dirty="0">
              <a:solidFill>
                <a:schemeClr val="tx1"/>
              </a:solidFill>
              <a:latin typeface="Arial" panose="020B0604020202020204" pitchFamily="34" charset="0"/>
              <a:cs typeface="Arial" panose="020B0604020202020204" pitchFamily="34" charset="0"/>
            </a:endParaRPr>
          </a:p>
        </p:txBody>
      </p:sp>
      <p:sp>
        <p:nvSpPr>
          <p:cNvPr id="4" name="Title 5">
            <a:extLst>
              <a:ext uri="{FF2B5EF4-FFF2-40B4-BE49-F238E27FC236}">
                <a16:creationId xmlns:a16="http://schemas.microsoft.com/office/drawing/2014/main" id="{D56DCD18-0E3B-490B-8D26-92DD923430B2}"/>
              </a:ext>
            </a:extLst>
          </p:cNvPr>
          <p:cNvSpPr txBox="1">
            <a:spLocks/>
          </p:cNvSpPr>
          <p:nvPr/>
        </p:nvSpPr>
        <p:spPr>
          <a:xfrm>
            <a:off x="0" y="133682"/>
            <a:ext cx="9143999" cy="584775"/>
          </a:xfrm>
          <a:prstGeom prst="rect">
            <a:avLst/>
          </a:prstGeom>
        </p:spPr>
        <p:txBody>
          <a:bodyPr vert="horz" lIns="91440" tIns="45720" rIns="91440" bIns="45720" rtlCol="0" anchor="b" anchorCtr="0">
            <a:spAutoFit/>
          </a:bodyPr>
          <a:lstStyle>
            <a:lvl1pPr algn="l" defTabSz="457200" rtl="0" eaLnBrk="1" latinLnBrk="0" hangingPunct="1">
              <a:spcBef>
                <a:spcPct val="0"/>
              </a:spcBef>
              <a:buNone/>
              <a:defRPr sz="2400" b="0" i="0" kern="1200">
                <a:solidFill>
                  <a:srgbClr val="BA0C2F"/>
                </a:solidFill>
                <a:latin typeface="Gill Sans MT"/>
                <a:ea typeface="+mj-ea"/>
                <a:cs typeface="Gill Sans MT"/>
              </a:defRPr>
            </a:lvl1pPr>
          </a:lstStyle>
          <a:p>
            <a:pPr algn="ctr"/>
            <a:r>
              <a:rPr lang="ru-Ru" sz="3200" b="1" i="0" u="none" baseline="0">
                <a:latin typeface="Arial" panose="020B0604020202020204" pitchFamily="34" charset="0"/>
                <a:ea typeface="Gill Sans MT" panose="020B0502020104020203" pitchFamily="34" charset="0"/>
                <a:cs typeface="Arial" panose="020B0604020202020204" pitchFamily="34" charset="0"/>
              </a:rPr>
              <a:t>Компоненты сбора данных ― III</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427607"/>
      </p:ext>
    </p:extLst>
  </p:cSld>
  <p:clrMapOvr>
    <a:masterClrMapping/>
  </p:clrMapOvr>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54BE6D-DAEE-4DEC-8505-606097D4CDB7}">
  <we:reference id="f12c312d-282a-4734-8843-05915fdfef0b" version="3.10.0.6" store="EXCatalog" storeType="EXCatalog"/>
  <we:alternateReferences>
    <we:reference id="WA104178141" version="3.10.0.6"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822e118f-d533-465d-b5ca-7beed2256e09" ContentTypeId="0x0101008DA58B5CA681664FAB24816C56F4108502" PreviousValue="false"/>
</file>

<file path=customXml/item2.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F962E9-6D34-426A-8E1B-84947BB1A670}">
  <ds:schemaRefs>
    <ds:schemaRef ds:uri="Microsoft.SharePoint.Taxonomy.ContentTypeSync"/>
  </ds:schemaRefs>
</ds:datastoreItem>
</file>

<file path=customXml/itemProps2.xml><?xml version="1.0" encoding="utf-8"?>
<ds:datastoreItem xmlns:ds="http://schemas.openxmlformats.org/officeDocument/2006/customXml" ds:itemID="{C253FDD3-E668-4E48-82D0-999F48D4DC43}"/>
</file>

<file path=customXml/itemProps3.xml><?xml version="1.0" encoding="utf-8"?>
<ds:datastoreItem xmlns:ds="http://schemas.openxmlformats.org/officeDocument/2006/customXml" ds:itemID="{0235FEB0-2A9F-422C-86EF-EDD468ED866F}">
  <ds:schemaRefs>
    <ds:schemaRef ds:uri="http://purl.org/dc/dcmitype/"/>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8d7096d6-fc66-4344-9e3f-2445529a09f6"/>
    <ds:schemaRef ds:uri="http://www.w3.org/XML/1998/namespace"/>
  </ds:schemaRefs>
</ds:datastoreItem>
</file>

<file path=customXml/itemProps4.xml><?xml version="1.0" encoding="utf-8"?>
<ds:datastoreItem xmlns:ds="http://schemas.openxmlformats.org/officeDocument/2006/customXml" ds:itemID="{ECDD1893-16C7-4F0C-927A-8ED53114A6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4930</TotalTime>
  <Words>1166</Words>
  <Application>Microsoft Office PowerPoint</Application>
  <PresentationFormat>Custom</PresentationFormat>
  <Paragraphs>88</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Gill Sans MT</vt:lpstr>
      <vt:lpstr>Times</vt:lpstr>
      <vt:lpstr>Wingdings</vt:lpstr>
      <vt:lpstr>16.9-Template_12.7.2016</vt:lpstr>
      <vt:lpstr>PowerPoint Presentation</vt:lpstr>
      <vt:lpstr>Сроки сбора данных</vt:lpstr>
      <vt:lpstr>Подготовка к сбору данных и фактический сбор данных</vt:lpstr>
      <vt:lpstr>Обзор сроков NSCA 2.0</vt:lpstr>
      <vt:lpstr>PowerPoint Presentation</vt:lpstr>
      <vt:lpstr>Заблаговременное планирование</vt:lpstr>
      <vt:lpstr>Компоненты сбора данных — I</vt:lpstr>
      <vt:lpstr>PowerPoint Presentation</vt:lpstr>
      <vt:lpstr>PowerPoint Presentation</vt:lpstr>
      <vt:lpstr>Структура деятельности по сбору данных на местах</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Pakhapat Boonchusanong</cp:lastModifiedBy>
  <cp:revision>181</cp:revision>
  <cp:lastPrinted>2022-08-09T09:27:09Z</cp:lastPrinted>
  <dcterms:created xsi:type="dcterms:W3CDTF">2017-03-16T17:43:27Z</dcterms:created>
  <dcterms:modified xsi:type="dcterms:W3CDTF">2022-08-09T09:27:11Z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